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8"/>
  </p:notesMasterIdLst>
  <p:handoutMasterIdLst>
    <p:handoutMasterId r:id="rId29"/>
  </p:handoutMasterIdLst>
  <p:sldIdLst>
    <p:sldId id="3155" r:id="rId2"/>
    <p:sldId id="3125" r:id="rId3"/>
    <p:sldId id="3173" r:id="rId4"/>
    <p:sldId id="3167" r:id="rId5"/>
    <p:sldId id="3169" r:id="rId6"/>
    <p:sldId id="3168" r:id="rId7"/>
    <p:sldId id="3162" r:id="rId8"/>
    <p:sldId id="3129" r:id="rId9"/>
    <p:sldId id="3130" r:id="rId10"/>
    <p:sldId id="3170" r:id="rId11"/>
    <p:sldId id="3124" r:id="rId12"/>
    <p:sldId id="3163" r:id="rId13"/>
    <p:sldId id="3171" r:id="rId14"/>
    <p:sldId id="3148" r:id="rId15"/>
    <p:sldId id="3149" r:id="rId16"/>
    <p:sldId id="3122" r:id="rId17"/>
    <p:sldId id="3146" r:id="rId18"/>
    <p:sldId id="3128" r:id="rId19"/>
    <p:sldId id="3164" r:id="rId20"/>
    <p:sldId id="3123" r:id="rId21"/>
    <p:sldId id="3172" r:id="rId22"/>
    <p:sldId id="3126" r:id="rId23"/>
    <p:sldId id="3150" r:id="rId24"/>
    <p:sldId id="3165" r:id="rId25"/>
    <p:sldId id="3127" r:id="rId26"/>
    <p:sldId id="3166" r:id="rId27"/>
  </p:sldIdLst>
  <p:sldSz cx="12858750" cy="7232650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4D4D"/>
    <a:srgbClr val="0F6FC6"/>
    <a:srgbClr val="1A8CE1"/>
    <a:srgbClr val="FFFFFF"/>
    <a:srgbClr val="00B369"/>
    <a:srgbClr val="A78357"/>
    <a:srgbClr val="28C7D4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75" d="100"/>
          <a:sy n="75" d="100"/>
        </p:scale>
        <p:origin x="486" y="72"/>
      </p:cViewPr>
      <p:guideLst>
        <p:guide orient="horz" pos="328"/>
        <p:guide pos="4050"/>
        <p:guide pos="557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7545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001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1297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85641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8606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1619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4108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0517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123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856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26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483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00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6358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4271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055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2017/2/10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10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14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5528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7" y="2246811"/>
            <a:ext cx="10929938" cy="155033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7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70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3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5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98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41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E67A1-5C53-42BD-AB2C-709FEF61F269}" type="datetimeFigureOut">
              <a:rPr lang="zh-CN" altLang="en-US"/>
              <a:pPr>
                <a:defRPr/>
              </a:pPr>
              <a:t>2017/2/10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A80EFF5-4C64-44AF-903C-4654B01C43E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1772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2" r:id="rId2"/>
    <p:sldLayoutId id="2147483963" r:id="rId3"/>
    <p:sldLayoutId id="2147483964" r:id="rId4"/>
    <p:sldLayoutId id="21474839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403013" y="4455299"/>
            <a:ext cx="62646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平台操作使用培训</a:t>
            </a:r>
          </a:p>
        </p:txBody>
      </p:sp>
      <p:sp>
        <p:nvSpPr>
          <p:cNvPr id="8" name="TextBox 10"/>
          <p:cNvSpPr txBox="1"/>
          <p:nvPr/>
        </p:nvSpPr>
        <p:spPr>
          <a:xfrm>
            <a:off x="1964879" y="2483846"/>
            <a:ext cx="9140964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江苏省电力交易平台企业培训</a:t>
            </a: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288370" y="5085586"/>
            <a:ext cx="24939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cap="all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制作</a:t>
            </a:r>
            <a:r>
              <a:rPr lang="zh-CN" altLang="en-US" sz="1100" cap="all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部门：交易中心  </a:t>
            </a:r>
            <a:endParaRPr lang="zh-CN" altLang="en-US" sz="1200" cap="all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3514064" y="3577294"/>
            <a:ext cx="5830621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>
              <a:buNone/>
            </a:pPr>
            <a:r>
              <a:rPr lang="en-US" altLang="zh-CN" sz="4000" dirty="0">
                <a:solidFill>
                  <a:srgbClr val="00B0F0"/>
                </a:solidFill>
              </a:rPr>
              <a:t>www.jspec.com.cn</a:t>
            </a:r>
            <a:endParaRPr lang="zh-CN" altLang="en-US" sz="4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73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76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76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61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11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9" grpId="0"/>
          <p:bldP spid="19" grpId="1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76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76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61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11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9" grpId="0"/>
          <p:bldP spid="19" grpId="1"/>
          <p:bldP spid="8" grpId="0"/>
          <p:bldP spid="9" grpId="0"/>
          <p:bldP spid="1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919"/>
            <a:ext cx="7393781" cy="7230815"/>
          </a:xfrm>
          <a:prstGeom prst="rect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20000"/>
                      </a14:imgEffect>
                    </a14:imgLayer>
                  </a14:imgProps>
                </a:ext>
              </a:extLst>
            </a:blip>
            <a:srcRect/>
            <a:stretch>
              <a:fillRect b="-2254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0" y="0"/>
            <a:ext cx="7393781" cy="7230815"/>
          </a:xfrm>
          <a:prstGeom prst="rect">
            <a:avLst/>
          </a:prstGeom>
          <a:solidFill>
            <a:srgbClr val="0F6FC6">
              <a:alpha val="89803"/>
            </a:srgbClr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669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6109" y="1589435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基础资料完善</a:t>
            </a: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39765" y="3924687"/>
            <a:ext cx="817066" cy="817066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6109" y="2856707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合同查询</a:t>
            </a: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81" y="2648200"/>
            <a:ext cx="817066" cy="817066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898" y="4123979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交易申报</a:t>
            </a: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52879" y="1426354"/>
            <a:ext cx="817066" cy="817066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898" y="5391251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月度计划调整</a:t>
            </a: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713" y="5150745"/>
            <a:ext cx="812602" cy="817066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515" y="1259633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515" y="2525417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515" y="3813524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515" y="5034659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09700" y="3100710"/>
            <a:ext cx="32146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917428" y="3380701"/>
            <a:ext cx="184666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重要内容</a:t>
            </a:r>
            <a:endParaRPr lang="zh-CN" altLang="zh-CN" sz="36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09700" y="4214690"/>
            <a:ext cx="32146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1077833" y="327049"/>
            <a:ext cx="1968253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rgbClr val="FFFF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重要内容</a:t>
            </a:r>
            <a:endParaRPr lang="en-US" sz="2000" dirty="0">
              <a:solidFill>
                <a:srgbClr val="FFFF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33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5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1" name="椭圆 30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</a:t>
            </a:r>
            <a:r>
              <a:rPr lang="zh-CN" altLang="en-US" sz="2000" dirty="0">
                <a:solidFill>
                  <a:srgbClr val="00B05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合同查询</a:t>
            </a:r>
            <a:endParaRPr lang="en-US" sz="2000" dirty="0">
              <a:solidFill>
                <a:srgbClr val="00B05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676847" y="880021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B050"/>
                </a:solidFill>
              </a:rPr>
              <a:t>合同模块提供合同查询、合同导出、合同文本下载、执行追踪等功能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435132" y="1440667"/>
            <a:ext cx="10033673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dirty="0"/>
              <a:t>当前合同：查询该用户当前所有的合同，可以按照年份过滤查询。</a:t>
            </a:r>
            <a:r>
              <a:rPr lang="en-US" altLang="zh-CN" dirty="0"/>
              <a:t>【2016</a:t>
            </a:r>
            <a:r>
              <a:rPr lang="zh-CN" altLang="en-US" dirty="0"/>
              <a:t>年合同导出</a:t>
            </a:r>
            <a:r>
              <a:rPr lang="en-US" altLang="zh-CN" dirty="0"/>
              <a:t>】</a:t>
            </a:r>
            <a:r>
              <a:rPr lang="zh-CN" altLang="en-US" dirty="0"/>
              <a:t>、</a:t>
            </a:r>
            <a:r>
              <a:rPr lang="en-US" altLang="zh-CN" dirty="0"/>
              <a:t>【2017</a:t>
            </a:r>
            <a:r>
              <a:rPr lang="zh-CN" altLang="en-US" dirty="0"/>
              <a:t>年合同导出</a:t>
            </a:r>
            <a:r>
              <a:rPr lang="en-US" altLang="zh-CN" dirty="0"/>
              <a:t>】</a:t>
            </a:r>
            <a:r>
              <a:rPr lang="zh-CN" altLang="en-US" dirty="0"/>
              <a:t>分别导出合同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388815" y="3012502"/>
            <a:ext cx="9662490" cy="3791944"/>
            <a:chOff x="1460829" y="2585398"/>
            <a:chExt cx="9590476" cy="4219048"/>
          </a:xfrm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60829" y="2585398"/>
              <a:ext cx="9590476" cy="4219048"/>
            </a:xfrm>
            <a:prstGeom prst="rect">
              <a:avLst/>
            </a:prstGeom>
          </p:spPr>
        </p:pic>
        <p:sp>
          <p:nvSpPr>
            <p:cNvPr id="17" name="椭圆 16"/>
            <p:cNvSpPr/>
            <p:nvPr/>
          </p:nvSpPr>
          <p:spPr>
            <a:xfrm>
              <a:off x="8229575" y="3225270"/>
              <a:ext cx="1584176" cy="57606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 rot="5400000">
              <a:off x="6799712" y="4369656"/>
              <a:ext cx="1584176" cy="7406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388815" y="2098911"/>
            <a:ext cx="8939979" cy="851215"/>
            <a:chOff x="1767463" y="2000659"/>
            <a:chExt cx="8939979" cy="851215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67463" y="2000659"/>
              <a:ext cx="8939979" cy="761930"/>
            </a:xfrm>
            <a:prstGeom prst="rect">
              <a:avLst/>
            </a:prstGeom>
          </p:spPr>
        </p:pic>
        <p:sp>
          <p:nvSpPr>
            <p:cNvPr id="21" name="椭圆 20"/>
            <p:cNvSpPr/>
            <p:nvPr/>
          </p:nvSpPr>
          <p:spPr>
            <a:xfrm>
              <a:off x="8680231" y="2275810"/>
              <a:ext cx="1008112" cy="57606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663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4" grpId="0"/>
      <p:bldP spid="25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14059" y="407703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B050"/>
                </a:solidFill>
              </a:rPr>
              <a:t>执行追踪可以查看当前合同执行进度，点击进度条查看每月执行详情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9515" y="907994"/>
            <a:ext cx="8772736" cy="40953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5485" y="5035348"/>
            <a:ext cx="8651309" cy="19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47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657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919"/>
            <a:ext cx="7393781" cy="7230815"/>
          </a:xfrm>
          <a:prstGeom prst="rect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20000"/>
                      </a14:imgEffect>
                    </a14:imgLayer>
                  </a14:imgProps>
                </a:ext>
              </a:extLst>
            </a:blip>
            <a:srcRect/>
            <a:stretch>
              <a:fillRect b="-2254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0" y="0"/>
            <a:ext cx="7393781" cy="7230815"/>
          </a:xfrm>
          <a:prstGeom prst="rect">
            <a:avLst/>
          </a:prstGeom>
          <a:solidFill>
            <a:srgbClr val="0F6FC6">
              <a:alpha val="89803"/>
            </a:srgbClr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669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6109" y="1589435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基础资料完善</a:t>
            </a: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39765" y="3924687"/>
            <a:ext cx="817066" cy="817066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6109" y="2856707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合同查询</a:t>
            </a: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81" y="2648200"/>
            <a:ext cx="817066" cy="817066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898" y="4123979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交易申报</a:t>
            </a: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52879" y="1426354"/>
            <a:ext cx="817066" cy="817066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898" y="5391251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月度计划调整</a:t>
            </a: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713" y="5150745"/>
            <a:ext cx="812602" cy="817066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515" y="1259633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515" y="2525417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515" y="3813524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515" y="5034659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09700" y="3100710"/>
            <a:ext cx="32146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917428" y="3380701"/>
            <a:ext cx="184666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重要内容</a:t>
            </a:r>
            <a:endParaRPr lang="zh-CN" altLang="zh-CN" sz="36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09700" y="4214690"/>
            <a:ext cx="32146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1077833" y="327049"/>
            <a:ext cx="1968253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rgbClr val="FFFF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重要内容</a:t>
            </a:r>
            <a:endParaRPr lang="en-US" sz="2000" dirty="0">
              <a:solidFill>
                <a:srgbClr val="FFFF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001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5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3.</a:t>
            </a:r>
            <a:r>
              <a:rPr lang="zh-CN" altLang="en-US" sz="2000" dirty="0">
                <a:solidFill>
                  <a:srgbClr val="00B05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交易申报</a:t>
            </a:r>
            <a:endParaRPr lang="en-US" sz="2000" dirty="0">
              <a:solidFill>
                <a:srgbClr val="00B05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72791" y="92503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B050"/>
                </a:solidFill>
              </a:rPr>
              <a:t>① 协商交易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72791" y="1848111"/>
            <a:ext cx="9217024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用户界面：例如下面的交易名称，</a:t>
            </a:r>
            <a:r>
              <a:rPr lang="en-US" altLang="zh-CN" dirty="0"/>
              <a:t>2017</a:t>
            </a:r>
            <a:r>
              <a:rPr lang="zh-CN" altLang="en-US" dirty="0"/>
              <a:t>年电力用户协商交易</a:t>
            </a:r>
            <a:r>
              <a:rPr lang="en-US" altLang="zh-CN" dirty="0"/>
              <a:t>01</a:t>
            </a:r>
            <a:r>
              <a:rPr lang="zh-CN" altLang="en-US" dirty="0"/>
              <a:t>，只有参加该交易的准入成员才能看到这个交易序列。点击交易名称，打开的是一个报表仅查看使用，可以查看申报开始时间、结束时间、交易执行时间、数据精度、购售方成员、申报规则等。若交易结果已发布，结果未发布会变成查看结果。点击</a:t>
            </a:r>
            <a:r>
              <a:rPr lang="en-US" altLang="zh-CN" dirty="0"/>
              <a:t>【</a:t>
            </a:r>
            <a:r>
              <a:rPr lang="zh-CN" altLang="en-US" dirty="0"/>
              <a:t>确认方确认</a:t>
            </a:r>
            <a:r>
              <a:rPr lang="en-US" altLang="zh-CN" dirty="0"/>
              <a:t>】</a:t>
            </a:r>
            <a:r>
              <a:rPr lang="zh-CN" altLang="en-US" dirty="0"/>
              <a:t>，进入用户确认界面。</a:t>
            </a:r>
            <a:endParaRPr lang="en-US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939" y="3616325"/>
            <a:ext cx="11388215" cy="3189172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1388815" y="1371399"/>
            <a:ext cx="2756068" cy="369332"/>
          </a:xfrm>
          <a:prstGeom prst="rect">
            <a:avLst/>
          </a:prstGeom>
          <a:solidFill>
            <a:srgbClr val="1A8CE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FFFFFF"/>
                </a:solidFill>
              </a:rPr>
              <a:t> 电厂提交电量、电价</a:t>
            </a:r>
          </a:p>
        </p:txBody>
      </p:sp>
      <p:sp>
        <p:nvSpPr>
          <p:cNvPr id="5" name="右箭头 4"/>
          <p:cNvSpPr/>
          <p:nvPr/>
        </p:nvSpPr>
        <p:spPr>
          <a:xfrm>
            <a:off x="4172713" y="1313749"/>
            <a:ext cx="110453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305077" y="1400892"/>
            <a:ext cx="1700362" cy="369332"/>
          </a:xfrm>
          <a:prstGeom prst="rect">
            <a:avLst/>
          </a:prstGeom>
          <a:solidFill>
            <a:srgbClr val="1A8CE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FFFFFF"/>
                </a:solidFill>
              </a:rPr>
              <a:t> 用户确认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889474" y="3017846"/>
            <a:ext cx="8939979" cy="887367"/>
            <a:chOff x="1767463" y="2000659"/>
            <a:chExt cx="8939979" cy="887367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67463" y="2000659"/>
              <a:ext cx="8939979" cy="761930"/>
            </a:xfrm>
            <a:prstGeom prst="rect">
              <a:avLst/>
            </a:prstGeom>
          </p:spPr>
        </p:pic>
        <p:sp>
          <p:nvSpPr>
            <p:cNvPr id="15" name="椭圆 14"/>
            <p:cNvSpPr/>
            <p:nvPr/>
          </p:nvSpPr>
          <p:spPr>
            <a:xfrm>
              <a:off x="7825654" y="2311962"/>
              <a:ext cx="1008112" cy="57606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937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确认方确认界面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833" y="1326240"/>
            <a:ext cx="9763569" cy="302857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77833" y="921983"/>
            <a:ext cx="959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0B050"/>
                </a:solidFill>
              </a:rPr>
              <a:t>需要注意单位。如下图所示电厂申报的是</a:t>
            </a:r>
            <a:r>
              <a:rPr lang="en-US" altLang="zh-CN" dirty="0">
                <a:solidFill>
                  <a:srgbClr val="00B050"/>
                </a:solidFill>
              </a:rPr>
              <a:t>50000</a:t>
            </a:r>
            <a:r>
              <a:rPr lang="zh-CN" altLang="en-US" dirty="0">
                <a:solidFill>
                  <a:srgbClr val="00B050"/>
                </a:solidFill>
              </a:rPr>
              <a:t>兆瓦时，让利</a:t>
            </a:r>
            <a:r>
              <a:rPr lang="en-US" altLang="zh-CN" dirty="0">
                <a:solidFill>
                  <a:srgbClr val="00B050"/>
                </a:solidFill>
              </a:rPr>
              <a:t>2</a:t>
            </a:r>
            <a:r>
              <a:rPr lang="zh-CN" altLang="en-US" dirty="0">
                <a:solidFill>
                  <a:srgbClr val="00B050"/>
                </a:solidFill>
              </a:rPr>
              <a:t>分</a:t>
            </a:r>
            <a:r>
              <a:rPr lang="en-US" altLang="zh-CN" dirty="0">
                <a:solidFill>
                  <a:srgbClr val="00B050"/>
                </a:solidFill>
              </a:rPr>
              <a:t>5</a:t>
            </a:r>
            <a:r>
              <a:rPr lang="zh-CN" altLang="en-US" dirty="0">
                <a:solidFill>
                  <a:srgbClr val="00B050"/>
                </a:solidFill>
              </a:rPr>
              <a:t>里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97319" y="4520085"/>
            <a:ext cx="9524595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dirty="0"/>
              <a:t>电厂申报的电量电价若没有问题，勾选，点击同意交易状态由待确认变为确认方同意；若发现数据有问题点不同意，并通知电厂。电厂可重新填报。交易结果菜单可查看结果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2791" y="5424024"/>
            <a:ext cx="7990476" cy="12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8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883"/>
          <p:cNvSpPr/>
          <p:nvPr/>
        </p:nvSpPr>
        <p:spPr>
          <a:xfrm>
            <a:off x="1499957" y="1591323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3885"/>
          <p:cNvSpPr/>
          <p:nvPr/>
        </p:nvSpPr>
        <p:spPr>
          <a:xfrm>
            <a:off x="2510301" y="2524361"/>
            <a:ext cx="7851547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ctr"/>
            <a:r>
              <a:rPr lang="zh-CN" altLang="en-US" dirty="0">
                <a:solidFill>
                  <a:srgbClr val="00B05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申报电量、申报电价（价差）</a:t>
            </a:r>
            <a:endParaRPr lang="en-US" altLang="zh-CN" dirty="0">
              <a:solidFill>
                <a:srgbClr val="00B05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3886"/>
          <p:cNvSpPr/>
          <p:nvPr/>
        </p:nvSpPr>
        <p:spPr>
          <a:xfrm>
            <a:off x="1499957" y="3322002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3888"/>
          <p:cNvSpPr/>
          <p:nvPr/>
        </p:nvSpPr>
        <p:spPr>
          <a:xfrm>
            <a:off x="2510301" y="4241037"/>
            <a:ext cx="7851547" cy="303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ctr"/>
            <a:r>
              <a:rPr lang="zh-CN" altLang="en-US" sz="1800" dirty="0">
                <a:solidFill>
                  <a:srgbClr val="00B05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价格优先、时间优先</a:t>
            </a:r>
            <a:endParaRPr lang="en-US" altLang="zh-CN" sz="1800" dirty="0">
              <a:solidFill>
                <a:srgbClr val="00B05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3889"/>
          <p:cNvSpPr/>
          <p:nvPr/>
        </p:nvSpPr>
        <p:spPr>
          <a:xfrm>
            <a:off x="1499957" y="5007066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3891"/>
          <p:cNvSpPr/>
          <p:nvPr/>
        </p:nvSpPr>
        <p:spPr>
          <a:xfrm>
            <a:off x="2497912" y="5937003"/>
            <a:ext cx="7851547" cy="3354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ctr"/>
            <a:r>
              <a:rPr lang="zh-CN" altLang="en-US" dirty="0">
                <a:solidFill>
                  <a:srgbClr val="00B05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按经信委指定名单准入</a:t>
            </a:r>
            <a:endParaRPr lang="en-US" altLang="zh-CN" dirty="0">
              <a:solidFill>
                <a:srgbClr val="00B05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4308489" y="1693507"/>
            <a:ext cx="4255168" cy="4310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Q1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申报规则</a:t>
            </a:r>
            <a:endParaRPr lang="en-US" sz="16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4308489" y="5109249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Q3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准入规则</a:t>
            </a:r>
            <a:endParaRPr lang="en-US" altLang="zh-CN" sz="16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4308489" y="3424186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Q2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出清规则</a:t>
            </a:r>
            <a:endParaRPr lang="en-US" altLang="zh-CN" sz="16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230656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rgbClr val="00B05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② 电力用户集中竞价交易</a:t>
            </a:r>
            <a:endParaRPr lang="en-US" sz="2000" dirty="0">
              <a:solidFill>
                <a:srgbClr val="00B05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17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  <p:bldP spid="6" grpId="0" animBg="1"/>
      <p:bldP spid="7" grpId="0"/>
      <p:bldP spid="8" grpId="0" build="p"/>
      <p:bldP spid="9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平台竞价交易公告查看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44799" y="854549"/>
            <a:ext cx="10312085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/>
              <a:t>例如现在进行的是</a:t>
            </a:r>
            <a:r>
              <a:rPr lang="en-US" altLang="zh-CN" dirty="0"/>
              <a:t>2017</a:t>
            </a:r>
            <a:r>
              <a:rPr lang="zh-CN" altLang="en-US" dirty="0"/>
              <a:t>年</a:t>
            </a:r>
            <a:r>
              <a:rPr lang="en-US" altLang="zh-CN" dirty="0"/>
              <a:t>3</a:t>
            </a:r>
            <a:r>
              <a:rPr lang="zh-CN" altLang="en-US" dirty="0"/>
              <a:t>月电力用户集中竞价测试</a:t>
            </a: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/>
              <a:t>点击交易名称查看序列详细信息包括申报开始时间、结束时间、交易执行时间、数据精度、购售方成员、申报规则等。</a:t>
            </a: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/>
              <a:t>不参加该交易的看不到此交易序列。</a:t>
            </a: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/>
              <a:t>点击</a:t>
            </a:r>
            <a:r>
              <a:rPr lang="en-US" altLang="zh-CN" dirty="0"/>
              <a:t>【</a:t>
            </a:r>
            <a:r>
              <a:rPr lang="zh-CN" altLang="en-US" dirty="0"/>
              <a:t>购方申报</a:t>
            </a:r>
            <a:r>
              <a:rPr lang="en-US" altLang="zh-CN" dirty="0"/>
              <a:t>】</a:t>
            </a:r>
            <a:r>
              <a:rPr lang="zh-CN" altLang="en-US" dirty="0"/>
              <a:t>，打开申报界面。用户应在规定的时间内完成申报，没有申报的不会参与出清计算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407" y="2689911"/>
            <a:ext cx="10312085" cy="4099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9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椭圆 2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平台竞价购方申报界面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77834" y="943445"/>
            <a:ext cx="10702819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dirty="0"/>
              <a:t>用户在对应的交易单元（户号）后面填写电量、电价。</a:t>
            </a:r>
            <a:r>
              <a:rPr lang="zh-CN" altLang="en-US" b="1" dirty="0">
                <a:solidFill>
                  <a:srgbClr val="FF0000"/>
                </a:solidFill>
              </a:rPr>
              <a:t>电量单位兆瓦时，电价单位元</a:t>
            </a:r>
            <a:r>
              <a:rPr lang="en-US" altLang="zh-CN" b="1" dirty="0">
                <a:solidFill>
                  <a:srgbClr val="FF0000"/>
                </a:solidFill>
              </a:rPr>
              <a:t>/</a:t>
            </a:r>
            <a:r>
              <a:rPr lang="zh-CN" altLang="en-US" b="1" dirty="0">
                <a:solidFill>
                  <a:srgbClr val="FF0000"/>
                </a:solidFill>
              </a:rPr>
              <a:t>兆瓦时。</a:t>
            </a:r>
            <a:r>
              <a:rPr lang="zh-CN" altLang="en-US" dirty="0"/>
              <a:t>若该户号需要</a:t>
            </a:r>
            <a:r>
              <a:rPr lang="en-US" altLang="zh-CN" dirty="0"/>
              <a:t>50000</a:t>
            </a:r>
            <a:r>
              <a:rPr lang="zh-CN" altLang="en-US" dirty="0"/>
              <a:t>兆瓦时，用户希望让利</a:t>
            </a:r>
            <a:r>
              <a:rPr lang="en-US" altLang="zh-CN" dirty="0"/>
              <a:t>2</a:t>
            </a:r>
            <a:r>
              <a:rPr lang="zh-CN" altLang="en-US" dirty="0"/>
              <a:t>分</a:t>
            </a:r>
            <a:r>
              <a:rPr lang="en-US" altLang="zh-CN" dirty="0"/>
              <a:t>5</a:t>
            </a:r>
            <a:r>
              <a:rPr lang="zh-CN" altLang="en-US" dirty="0"/>
              <a:t>里，则电量处填写</a:t>
            </a:r>
            <a:r>
              <a:rPr lang="en-US" altLang="zh-CN" dirty="0"/>
              <a:t>50000</a:t>
            </a:r>
            <a:r>
              <a:rPr lang="zh-CN" altLang="en-US" dirty="0"/>
              <a:t>，电价处填写</a:t>
            </a:r>
            <a:r>
              <a:rPr lang="en-US" altLang="zh-CN" dirty="0"/>
              <a:t>-25</a:t>
            </a:r>
            <a:r>
              <a:rPr lang="zh-CN" altLang="en-US" dirty="0"/>
              <a:t> ，用电最大电力可为空，勾选后点击</a:t>
            </a:r>
            <a:r>
              <a:rPr lang="en-US" altLang="zh-CN" dirty="0"/>
              <a:t>【</a:t>
            </a:r>
            <a:r>
              <a:rPr lang="zh-CN" altLang="en-US" dirty="0"/>
              <a:t>申报全部</a:t>
            </a:r>
            <a:r>
              <a:rPr lang="en-US" altLang="zh-CN" dirty="0"/>
              <a:t>】</a:t>
            </a:r>
            <a:r>
              <a:rPr lang="zh-CN" altLang="en-US" dirty="0"/>
              <a:t> ；存在多个户号的情况下，用户可全部勾选 申报全部或 部分勾选 申报选中。</a:t>
            </a:r>
            <a:endParaRPr lang="en-US" altLang="zh-CN" dirty="0"/>
          </a:p>
          <a:p>
            <a:r>
              <a:rPr lang="zh-CN" altLang="en-US" dirty="0"/>
              <a:t>用户在规定的申报时间内允许修改电量或电价重新申报，取最后一次申报为准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833" y="2392189"/>
            <a:ext cx="10702820" cy="345638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443" y="5879181"/>
            <a:ext cx="10704209" cy="112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6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数据申报查询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181" y="1600101"/>
            <a:ext cx="9923809" cy="280952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77834" y="1030262"/>
            <a:ext cx="984783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dirty="0"/>
              <a:t>数据申报查询菜单可以查询申报历史数据，点击红色区域的</a:t>
            </a:r>
            <a:r>
              <a:rPr lang="en-US" altLang="zh-CN" dirty="0"/>
              <a:t>【</a:t>
            </a:r>
            <a:r>
              <a:rPr lang="zh-CN" altLang="en-US" dirty="0"/>
              <a:t>购方申报 </a:t>
            </a:r>
            <a:r>
              <a:rPr lang="en-US" altLang="zh-CN" dirty="0"/>
              <a:t>1】</a:t>
            </a:r>
            <a:r>
              <a:rPr lang="zh-CN" altLang="en-US" dirty="0"/>
              <a:t>，查看申报历史数据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3181" y="4629281"/>
            <a:ext cx="9923809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79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平台提供的服务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基于互联网的市场成员注册、审批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公告公示、动态、信息发布等信息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交易申报（电力用户双边协商和集中）、交易结果查看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合同查询、附件下载、导出、执行追踪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1477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4778697" y="5709066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电力用户月度计划调整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1477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y.</a:t>
            </a:r>
          </a:p>
        </p:txBody>
      </p:sp>
      <p:sp>
        <p:nvSpPr>
          <p:cNvPr id="15" name="椭圆 14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1968253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rgbClr val="00B05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服务范围</a:t>
            </a:r>
            <a:endParaRPr lang="en-US" sz="2000" dirty="0">
              <a:solidFill>
                <a:srgbClr val="00B05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21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12" grpId="0"/>
      <p:bldP spid="13" grpId="0" animBg="1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椭圆 2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交易结果查询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816" y="1208515"/>
            <a:ext cx="9885714" cy="2980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33031" y="839183"/>
            <a:ext cx="962337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dirty="0"/>
              <a:t>点击成交总电量，查看自己成交明细。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139" y="4189467"/>
            <a:ext cx="10152381" cy="26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69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919"/>
            <a:ext cx="7393781" cy="7230815"/>
          </a:xfrm>
          <a:prstGeom prst="rect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20000"/>
                      </a14:imgEffect>
                    </a14:imgLayer>
                  </a14:imgProps>
                </a:ext>
              </a:extLst>
            </a:blip>
            <a:srcRect/>
            <a:stretch>
              <a:fillRect b="-2254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0" y="0"/>
            <a:ext cx="7393781" cy="7230815"/>
          </a:xfrm>
          <a:prstGeom prst="rect">
            <a:avLst/>
          </a:prstGeom>
          <a:solidFill>
            <a:srgbClr val="0F6FC6">
              <a:alpha val="89803"/>
            </a:srgbClr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669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6109" y="1589435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基础资料完善</a:t>
            </a: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39765" y="3924687"/>
            <a:ext cx="817066" cy="817066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6109" y="2856707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合同查询</a:t>
            </a: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81" y="2648200"/>
            <a:ext cx="817066" cy="817066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898" y="4123979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交易申报</a:t>
            </a: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52879" y="1426354"/>
            <a:ext cx="817066" cy="817066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898" y="5391251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月度计划调整</a:t>
            </a: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713" y="5150745"/>
            <a:ext cx="812602" cy="817066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515" y="1259633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515" y="2525417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515" y="3813524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515" y="5034659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09700" y="3100710"/>
            <a:ext cx="32146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917428" y="3380701"/>
            <a:ext cx="184666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重要内容</a:t>
            </a:r>
            <a:endParaRPr lang="zh-CN" altLang="zh-CN" sz="36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09700" y="4214690"/>
            <a:ext cx="32146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1077833" y="327049"/>
            <a:ext cx="1968253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rgbClr val="FFFF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重要内容</a:t>
            </a:r>
            <a:endParaRPr lang="en-US" sz="2000" dirty="0">
              <a:solidFill>
                <a:srgbClr val="FFFF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72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5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000" dirty="0">
                <a:solidFill>
                  <a:srgbClr val="00B05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r>
              <a:rPr lang="zh-CN" altLang="en-US" sz="2000" dirty="0">
                <a:solidFill>
                  <a:srgbClr val="00B05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月度计划调整</a:t>
            </a:r>
          </a:p>
          <a:p>
            <a:pPr algn="l"/>
            <a:endParaRPr lang="en-US" sz="2000" dirty="0">
              <a:solidFill>
                <a:srgbClr val="00B05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30"/>
          <p:cNvSpPr txBox="1"/>
          <p:nvPr/>
        </p:nvSpPr>
        <p:spPr>
          <a:xfrm>
            <a:off x="3268266" y="2588704"/>
            <a:ext cx="5342930" cy="637339"/>
          </a:xfrm>
          <a:prstGeom prst="rect">
            <a:avLst/>
          </a:prstGeom>
          <a:solidFill>
            <a:srgbClr val="0070C0"/>
          </a:solidFill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电厂填报月度计划</a:t>
            </a:r>
            <a:endParaRPr lang="en-US" altLang="zh-CN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30"/>
          <p:cNvSpPr txBox="1"/>
          <p:nvPr/>
        </p:nvSpPr>
        <p:spPr>
          <a:xfrm>
            <a:off x="3248968" y="1138790"/>
            <a:ext cx="5342930" cy="637339"/>
          </a:xfrm>
          <a:prstGeom prst="rect">
            <a:avLst/>
          </a:prstGeom>
          <a:solidFill>
            <a:srgbClr val="0070C0"/>
          </a:solidFill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用户与电厂协商月度计划</a:t>
            </a:r>
            <a:endParaRPr lang="en-US" altLang="zh-CN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30"/>
          <p:cNvSpPr txBox="1"/>
          <p:nvPr/>
        </p:nvSpPr>
        <p:spPr>
          <a:xfrm>
            <a:off x="3267125" y="4021529"/>
            <a:ext cx="5342930" cy="688250"/>
          </a:xfrm>
          <a:prstGeom prst="rect">
            <a:avLst/>
          </a:prstGeom>
          <a:solidFill>
            <a:srgbClr val="0070C0"/>
          </a:solidFill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用户确认月度计划</a:t>
            </a:r>
            <a:endParaRPr lang="en-US" altLang="zh-CN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30"/>
          <p:cNvSpPr txBox="1"/>
          <p:nvPr/>
        </p:nvSpPr>
        <p:spPr>
          <a:xfrm>
            <a:off x="3291384" y="5582606"/>
            <a:ext cx="5342930" cy="637339"/>
          </a:xfrm>
          <a:prstGeom prst="rect">
            <a:avLst/>
          </a:prstGeom>
          <a:solidFill>
            <a:srgbClr val="0070C0"/>
          </a:solidFill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交易中心审批</a:t>
            </a:r>
            <a:endParaRPr lang="en-US" altLang="zh-CN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下箭头 24"/>
          <p:cNvSpPr/>
          <p:nvPr/>
        </p:nvSpPr>
        <p:spPr>
          <a:xfrm>
            <a:off x="5503467" y="3353959"/>
            <a:ext cx="634800" cy="6169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下箭头 26"/>
          <p:cNvSpPr/>
          <p:nvPr/>
        </p:nvSpPr>
        <p:spPr>
          <a:xfrm>
            <a:off x="5498457" y="4854449"/>
            <a:ext cx="634800" cy="6169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下箭头 27"/>
          <p:cNvSpPr/>
          <p:nvPr/>
        </p:nvSpPr>
        <p:spPr>
          <a:xfrm>
            <a:off x="5498457" y="1907752"/>
            <a:ext cx="634800" cy="6169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256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  <p:bldP spid="22" grpId="0" animBg="1"/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月度计划调整平台操作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224" y="1816125"/>
            <a:ext cx="9942857" cy="453333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072652" y="6496645"/>
            <a:ext cx="9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3.5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101224" y="896640"/>
            <a:ext cx="9942857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zh-CN" dirty="0"/>
              <a:t>步骤一</a:t>
            </a:r>
            <a:r>
              <a:rPr lang="en-US" altLang="zh-CN" dirty="0"/>
              <a:t>: </a:t>
            </a:r>
            <a:r>
              <a:rPr lang="zh-CN" altLang="zh-CN" dirty="0"/>
              <a:t>打开界面（我的计划</a:t>
            </a:r>
            <a:r>
              <a:rPr lang="en-US" altLang="zh-CN" dirty="0"/>
              <a:t>--&gt;</a:t>
            </a:r>
            <a:r>
              <a:rPr lang="zh-CN" altLang="zh-CN" dirty="0"/>
              <a:t>直接交易电量申报）：选择对应的月份，点击查询，查询出数据。如图</a:t>
            </a:r>
            <a:r>
              <a:rPr lang="en-US" altLang="zh-CN" dirty="0"/>
              <a:t>3.5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9741743" y="2057134"/>
            <a:ext cx="1219301" cy="68232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85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85358" y="4794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230233" y="4794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月度计划调整平台操作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52416" y="4794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44744" y="819170"/>
            <a:ext cx="10724329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zh-CN" dirty="0"/>
              <a:t>步骤二</a:t>
            </a:r>
            <a:r>
              <a:rPr lang="en-US" altLang="zh-CN" dirty="0"/>
              <a:t>: </a:t>
            </a:r>
            <a:r>
              <a:rPr lang="zh-CN" altLang="zh-CN" dirty="0"/>
              <a:t>合同状态有（未上报、电厂已上报、用户已同意、用户不同意、交易中心已审批）五种状态，初始状态为“【未上报】”。</a:t>
            </a:r>
          </a:p>
          <a:p>
            <a:r>
              <a:rPr lang="zh-CN" altLang="zh-CN" dirty="0"/>
              <a:t>步骤三</a:t>
            </a:r>
            <a:r>
              <a:rPr lang="en-US" altLang="zh-CN" dirty="0"/>
              <a:t>: </a:t>
            </a:r>
            <a:r>
              <a:rPr lang="zh-CN" altLang="zh-CN" dirty="0"/>
              <a:t>电厂登陆系统，申报当月意向电量，用户登陆系统，点击合同名称，查看对应数据明细。如图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4743" y="1786726"/>
            <a:ext cx="10724329" cy="51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5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657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月度计划调整平台操作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l"/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30313" y="952029"/>
            <a:ext cx="10871669" cy="369331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/>
              <a:t>步骤四</a:t>
            </a:r>
            <a:r>
              <a:rPr lang="en-US" altLang="zh-CN" dirty="0"/>
              <a:t>: </a:t>
            </a:r>
            <a:r>
              <a:rPr lang="zh-CN" altLang="zh-CN" dirty="0"/>
              <a:t>电厂点击上报后，合同状态变为【电厂已上报】，此时电厂不可以重复修改上报，用户只能对电厂已上报的数据进行同意或者不同意；用户点击不同意，电厂才可以对数据重新修改并上报，此时合同状态为【用户不同意】；用户点击同意，数据锁定，不可以重新修改上报，合同状态变为【用户已同意】。</a:t>
            </a:r>
          </a:p>
          <a:p>
            <a:pPr>
              <a:lnSpc>
                <a:spcPct val="150000"/>
              </a:lnSpc>
            </a:pPr>
            <a:r>
              <a:rPr lang="zh-CN" altLang="zh-CN" dirty="0"/>
              <a:t>步骤五</a:t>
            </a:r>
            <a:r>
              <a:rPr lang="en-US" altLang="zh-CN" dirty="0"/>
              <a:t>: </a:t>
            </a:r>
            <a:r>
              <a:rPr lang="zh-CN" altLang="zh-CN" dirty="0"/>
              <a:t>交易中心审批，合同状态变为【交易中心已审批】，此时流程走完，数据全部锁定，交易中心可以随时审批，不区分状态。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 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zh-CN" altLang="zh-CN" b="1" dirty="0"/>
              <a:t>备注</a:t>
            </a:r>
            <a:r>
              <a:rPr lang="zh-CN" altLang="zh-CN" dirty="0"/>
              <a:t>：电厂上报和用户确认有截止时间，该时间由交易中心设定，请电厂和大用户在截止时间前操作，超过时间数据无法修改上报，电量默认为初始合同分月。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835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273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DAD </a:t>
            </a:r>
            <a:endParaRPr lang="zh-CN" altLang="en-US" dirty="0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511520" y="4645367"/>
            <a:ext cx="62646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技术组邮箱：</a:t>
            </a:r>
            <a:r>
              <a:rPr lang="en-US" altLang="zh-CN" sz="2000" dirty="0">
                <a:solidFill>
                  <a:srgbClr val="0F6FC6"/>
                </a:solidFill>
              </a:rPr>
              <a:t>support@jspec.com.cn</a:t>
            </a:r>
            <a:endParaRPr lang="zh-CN" altLang="en-US" sz="2000" cap="all" dirty="0">
              <a:solidFill>
                <a:srgbClr val="0F6FC6"/>
              </a:solidFill>
              <a:cs typeface="Arial" panose="020B0604020202020204" pitchFamily="34" charset="0"/>
            </a:endParaRPr>
          </a:p>
        </p:txBody>
      </p:sp>
      <p:sp>
        <p:nvSpPr>
          <p:cNvPr id="8" name="TextBox 10"/>
          <p:cNvSpPr txBox="1"/>
          <p:nvPr/>
        </p:nvSpPr>
        <p:spPr>
          <a:xfrm>
            <a:off x="4985201" y="2320181"/>
            <a:ext cx="2908489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4046419" y="4061249"/>
            <a:ext cx="5123839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2400" cap="all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技术支持：</a:t>
            </a:r>
            <a:r>
              <a:rPr lang="en-US" altLang="zh-CN" sz="2400" cap="all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025-85082900/85082090</a:t>
            </a:r>
            <a:endParaRPr lang="zh-CN" altLang="en-US" sz="2400" cap="all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10"/>
          <p:cNvSpPr txBox="1"/>
          <p:nvPr/>
        </p:nvSpPr>
        <p:spPr>
          <a:xfrm>
            <a:off x="4046419" y="3477131"/>
            <a:ext cx="5066131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2400" dirty="0">
                <a:solidFill>
                  <a:srgbClr val="0F6FC6"/>
                </a:solidFill>
              </a:rPr>
              <a:t>联系地址：南京市鼓楼区云南路</a:t>
            </a:r>
            <a:r>
              <a:rPr lang="en-US" altLang="zh-CN" sz="2400" dirty="0">
                <a:solidFill>
                  <a:srgbClr val="0F6FC6"/>
                </a:solidFill>
              </a:rPr>
              <a:t>62</a:t>
            </a:r>
            <a:r>
              <a:rPr lang="zh-CN" altLang="en-US" sz="2400" dirty="0">
                <a:solidFill>
                  <a:srgbClr val="0F6FC6"/>
                </a:solidFill>
              </a:rPr>
              <a:t>号</a:t>
            </a:r>
            <a:endParaRPr lang="zh-CN" altLang="en-US" sz="2400" cap="all" dirty="0">
              <a:solidFill>
                <a:srgbClr val="0F6FC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307097" y="5232558"/>
            <a:ext cx="62646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>
                <a:solidFill>
                  <a:schemeClr val="accent2"/>
                </a:solidFill>
                <a:cs typeface="Arial" panose="020B0604020202020204" pitchFamily="34" charset="0"/>
              </a:rPr>
              <a:t>推荐使用</a:t>
            </a:r>
            <a:r>
              <a:rPr lang="en-US" altLang="zh-CN" sz="1400" cap="all" dirty="0">
                <a:solidFill>
                  <a:schemeClr val="accent2"/>
                </a:solidFill>
                <a:cs typeface="Arial" panose="020B0604020202020204" pitchFamily="34" charset="0"/>
              </a:rPr>
              <a:t>360</a:t>
            </a:r>
            <a:r>
              <a:rPr lang="zh-CN" altLang="en-US" sz="1400" cap="all" dirty="0">
                <a:solidFill>
                  <a:schemeClr val="accent2"/>
                </a:solidFill>
                <a:cs typeface="Arial" panose="020B0604020202020204" pitchFamily="34" charset="0"/>
              </a:rPr>
              <a:t>安全浏览器</a:t>
            </a:r>
            <a:endParaRPr lang="zh-CN" altLang="en-US" sz="1400" cap="all" dirty="0">
              <a:solidFill>
                <a:srgbClr val="0F6FC6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24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4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4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79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29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290"/>
                                </p:stCondLst>
                                <p:childTnLst>
                                  <p:par>
                                    <p:cTn id="3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340"/>
                                </p:stCondLst>
                                <p:childTnLst>
                                  <p:par>
                                    <p:cTn id="4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5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6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9" grpId="0"/>
          <p:bldP spid="19" grpId="1"/>
          <p:bldP spid="8" grpId="0"/>
          <p:bldP spid="10" grpId="0"/>
          <p:bldP spid="7" grpId="0"/>
          <p:bldP spid="9" grpId="0"/>
          <p:bldP spid="9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4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4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79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29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290"/>
                                </p:stCondLst>
                                <p:childTnLst>
                                  <p:par>
                                    <p:cTn id="3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340"/>
                                </p:stCondLst>
                                <p:childTnLst>
                                  <p:par>
                                    <p:cTn id="4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5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6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9" grpId="0"/>
          <p:bldP spid="19" grpId="1"/>
          <p:bldP spid="8" grpId="0"/>
          <p:bldP spid="10" grpId="0"/>
          <p:bldP spid="7" grpId="0"/>
          <p:bldP spid="9" grpId="0"/>
          <p:bldP spid="9" grpId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0863" y="1096045"/>
            <a:ext cx="8810625" cy="5457825"/>
          </a:xfrm>
          <a:prstGeom prst="rect">
            <a:avLst/>
          </a:prstGeom>
        </p:spPr>
      </p:pic>
      <p:sp>
        <p:nvSpPr>
          <p:cNvPr id="18" name="TextBox 10"/>
          <p:cNvSpPr txBox="1"/>
          <p:nvPr/>
        </p:nvSpPr>
        <p:spPr>
          <a:xfrm>
            <a:off x="497626" y="85570"/>
            <a:ext cx="5830621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>
              <a:buNone/>
            </a:pPr>
            <a:r>
              <a:rPr lang="en-US" altLang="zh-CN" sz="4000" dirty="0">
                <a:solidFill>
                  <a:srgbClr val="00B0F0"/>
                </a:solidFill>
              </a:rPr>
              <a:t>www.jspec.com.cn</a:t>
            </a:r>
            <a:endParaRPr lang="zh-CN" altLang="en-US" sz="4000" dirty="0">
              <a:solidFill>
                <a:srgbClr val="00B0F0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845199" y="5560541"/>
            <a:ext cx="1008112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7738343" y="5560541"/>
            <a:ext cx="1008112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9525719" y="4840461"/>
            <a:ext cx="1097395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8428324" y="4840461"/>
            <a:ext cx="1097395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7693701" y="880021"/>
            <a:ext cx="1097395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4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919"/>
            <a:ext cx="7393781" cy="7230815"/>
          </a:xfrm>
          <a:prstGeom prst="rect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20000"/>
                      </a14:imgEffect>
                    </a14:imgLayer>
                  </a14:imgProps>
                </a:ext>
              </a:extLst>
            </a:blip>
            <a:srcRect/>
            <a:stretch>
              <a:fillRect b="-2254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0" y="0"/>
            <a:ext cx="7393781" cy="7230815"/>
          </a:xfrm>
          <a:prstGeom prst="rect">
            <a:avLst/>
          </a:prstGeom>
          <a:solidFill>
            <a:srgbClr val="0F6FC6">
              <a:alpha val="89803"/>
            </a:srgbClr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669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6109" y="1589435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基础资料完善</a:t>
            </a: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39765" y="3924687"/>
            <a:ext cx="817066" cy="817066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6109" y="2856707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合同查询</a:t>
            </a: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81" y="2648200"/>
            <a:ext cx="817066" cy="817066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898" y="4123979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交易申报</a:t>
            </a: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52879" y="1426354"/>
            <a:ext cx="817066" cy="817066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898" y="5391251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月度计划调整</a:t>
            </a: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713" y="5150745"/>
            <a:ext cx="812602" cy="817066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515" y="1259633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515" y="2525417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515" y="3813524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515" y="5034659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09700" y="3100710"/>
            <a:ext cx="32146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917428" y="3380701"/>
            <a:ext cx="184666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重要内容</a:t>
            </a:r>
            <a:endParaRPr lang="zh-CN" altLang="zh-CN" sz="36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09700" y="4214690"/>
            <a:ext cx="32146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1077833" y="327049"/>
            <a:ext cx="1968253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rgbClr val="FFFF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重要内容</a:t>
            </a:r>
            <a:endParaRPr lang="en-US" sz="2000" dirty="0">
              <a:solidFill>
                <a:srgbClr val="FFFF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198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5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919"/>
            <a:ext cx="7393781" cy="7230815"/>
          </a:xfrm>
          <a:prstGeom prst="rect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20000"/>
                      </a14:imgEffect>
                    </a14:imgLayer>
                  </a14:imgProps>
                </a:ext>
              </a:extLst>
            </a:blip>
            <a:srcRect/>
            <a:stretch>
              <a:fillRect b="-2254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0" y="0"/>
            <a:ext cx="7393781" cy="7230815"/>
          </a:xfrm>
          <a:prstGeom prst="rect">
            <a:avLst/>
          </a:prstGeom>
          <a:solidFill>
            <a:srgbClr val="0F6FC6">
              <a:alpha val="89803"/>
            </a:srgbClr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669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6109" y="1589435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基础资料完善</a:t>
            </a: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39765" y="3924687"/>
            <a:ext cx="817066" cy="817066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6109" y="2856707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合同查询</a:t>
            </a: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81" y="2648200"/>
            <a:ext cx="817066" cy="817066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898" y="4123979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交易申报</a:t>
            </a: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52879" y="1426354"/>
            <a:ext cx="817066" cy="817066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898" y="5391251"/>
            <a:ext cx="25650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>
                    <a:lumMod val="8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月度计划调整</a:t>
            </a: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713" y="5150745"/>
            <a:ext cx="812602" cy="817066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515" y="1259633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515" y="2525417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515" y="3813524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515" y="5034659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09700" y="3100710"/>
            <a:ext cx="32146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917428" y="3380701"/>
            <a:ext cx="184666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重要内容</a:t>
            </a:r>
            <a:endParaRPr lang="zh-CN" altLang="zh-CN" sz="36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09700" y="4214690"/>
            <a:ext cx="32146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1077833" y="327049"/>
            <a:ext cx="1968253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rgbClr val="FFFF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重要内容</a:t>
            </a:r>
            <a:endParaRPr lang="en-US" sz="2000" dirty="0">
              <a:solidFill>
                <a:srgbClr val="FFFF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34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5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077833" y="327049"/>
            <a:ext cx="1968253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000" dirty="0">
                <a:solidFill>
                  <a:srgbClr val="00B05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</a:t>
            </a:r>
            <a:r>
              <a:rPr lang="zh-CN" altLang="en-US" sz="2000" dirty="0">
                <a:solidFill>
                  <a:srgbClr val="00B05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基础资料完善</a:t>
            </a:r>
            <a:endParaRPr lang="en-US" sz="2000" dirty="0">
              <a:solidFill>
                <a:srgbClr val="00B05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63969" y="1449597"/>
            <a:ext cx="9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B050"/>
                </a:solidFill>
              </a:rPr>
              <a:t>基础资料涉及用户平台登录、交易信息准确、信息及时反馈问题，所以非常有必要完善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796364" y="2865050"/>
            <a:ext cx="35528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1A8CE1"/>
                </a:solidFill>
              </a:rPr>
              <a:t>①需要完善哪些资料</a:t>
            </a:r>
            <a:r>
              <a:rPr lang="zh-CN" altLang="en-US" sz="2400" dirty="0">
                <a:solidFill>
                  <a:srgbClr val="1A8CE1"/>
                </a:solidFill>
              </a:rPr>
              <a:t>？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892870" y="3426653"/>
            <a:ext cx="8807987" cy="31700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000" dirty="0"/>
              <a:t>基本信息：企业名称（应与营业执照的法人名称一致）、地理区域等</a:t>
            </a:r>
            <a:endParaRPr lang="en-US" altLang="zh-CN" sz="2000" dirty="0"/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000" dirty="0"/>
              <a:t>商务信息：营业执照号、税务登记号、组织机构代码（三证合一的三处填写相同即可）</a:t>
            </a:r>
            <a:endParaRPr lang="en-US" altLang="zh-CN" sz="2000" dirty="0"/>
          </a:p>
          <a:p>
            <a:r>
              <a:rPr lang="en-US" altLang="zh-CN" sz="2000" dirty="0"/>
              <a:t>                         </a:t>
            </a:r>
            <a:r>
              <a:rPr lang="zh-CN" altLang="en-US" sz="2000" dirty="0"/>
              <a:t>法人代表姓名、开户名称、开户银行、账号、企业注册地址</a:t>
            </a:r>
            <a:endParaRPr lang="en-US" altLang="zh-CN" sz="2000" dirty="0"/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000" dirty="0"/>
              <a:t>联系人信息：手机号码（重要）、邮箱、联系人信息、附件（营业执照）等</a:t>
            </a:r>
            <a:endParaRPr lang="en-US" altLang="zh-CN" sz="2000" dirty="0"/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000" dirty="0"/>
              <a:t>附件信息：三证电子扫描件</a:t>
            </a:r>
            <a:endParaRPr lang="en-US" altLang="zh-CN" sz="2000" dirty="0"/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000" dirty="0"/>
              <a:t>审核：还需要对电力用户信息进行核实（包含户号和电压等级）</a:t>
            </a:r>
            <a:endParaRPr lang="en-US" altLang="zh-CN" sz="2000" dirty="0"/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000" dirty="0">
                <a:solidFill>
                  <a:srgbClr val="FF0000"/>
                </a:solidFill>
              </a:rPr>
              <a:t>注意：标*为必填项</a:t>
            </a:r>
            <a:endParaRPr lang="en-US" altLang="zh-CN" sz="2000" dirty="0">
              <a:solidFill>
                <a:srgbClr val="FF0000"/>
              </a:solidFill>
            </a:endParaRPr>
          </a:p>
          <a:p>
            <a:pPr algn="ctr"/>
            <a:endParaRPr lang="zh-CN" altLang="en-US" sz="2000" dirty="0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1676847" y="840410"/>
            <a:ext cx="71057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b="1" dirty="0">
                <a:solidFill>
                  <a:srgbClr val="00B05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基础环境：考虑浏览器兼容性，平台推荐使用</a:t>
            </a:r>
            <a:r>
              <a:rPr lang="en-US" altLang="zh-CN" sz="1800" b="1" dirty="0">
                <a:solidFill>
                  <a:srgbClr val="00B05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360</a:t>
            </a:r>
            <a:r>
              <a:rPr lang="zh-CN" altLang="en-US" sz="1800" b="1" dirty="0">
                <a:solidFill>
                  <a:srgbClr val="00B05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浏览器极速模式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767463" y="2000659"/>
            <a:ext cx="8939979" cy="861868"/>
            <a:chOff x="1767463" y="2000659"/>
            <a:chExt cx="8939979" cy="861868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67463" y="2000659"/>
              <a:ext cx="8939979" cy="761930"/>
            </a:xfrm>
            <a:prstGeom prst="rect">
              <a:avLst/>
            </a:prstGeom>
          </p:spPr>
        </p:pic>
        <p:sp>
          <p:nvSpPr>
            <p:cNvPr id="21" name="椭圆 20"/>
            <p:cNvSpPr/>
            <p:nvPr/>
          </p:nvSpPr>
          <p:spPr>
            <a:xfrm>
              <a:off x="7149455" y="2286463"/>
              <a:ext cx="1008112" cy="57606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462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4" grpId="0"/>
      <p:bldP spid="1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077833" y="327049"/>
            <a:ext cx="1968253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000" dirty="0">
                <a:solidFill>
                  <a:srgbClr val="00B05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</a:t>
            </a:r>
            <a:r>
              <a:rPr lang="zh-CN" altLang="en-US" sz="2000" dirty="0">
                <a:solidFill>
                  <a:srgbClr val="00B05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基础资料完善</a:t>
            </a:r>
            <a:endParaRPr lang="en-US" sz="2000" dirty="0">
              <a:solidFill>
                <a:srgbClr val="00B05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92871" y="923461"/>
            <a:ext cx="9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B050"/>
                </a:solidFill>
              </a:rPr>
              <a:t>基础资料涉及用户平台登录、交易信息准确、信息及时反馈问题，所以非常有必要完善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860878" y="1503539"/>
            <a:ext cx="2803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1A8CE1"/>
                </a:solidFill>
              </a:rPr>
              <a:t>②如何修改资料？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860878" y="2064409"/>
            <a:ext cx="9032993" cy="4144204"/>
            <a:chOff x="1860878" y="2064409"/>
            <a:chExt cx="8854385" cy="4062651"/>
          </a:xfrm>
        </p:grpSpPr>
        <p:sp>
          <p:nvSpPr>
            <p:cNvPr id="22" name="文本框 21"/>
            <p:cNvSpPr txBox="1"/>
            <p:nvPr/>
          </p:nvSpPr>
          <p:spPr>
            <a:xfrm>
              <a:off x="1860878" y="2064409"/>
              <a:ext cx="8854385" cy="406265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2400" dirty="0"/>
                <a:t>修改时请先点击基础信息右侧的锁图如图</a:t>
              </a:r>
              <a:endParaRPr lang="en-US" altLang="zh-CN" sz="2400" dirty="0"/>
            </a:p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2400" dirty="0"/>
                <a:t>锁开启的状态下可以修改信息，也可以上传附件，信息修改后请将锁关闭，并点击</a:t>
              </a:r>
              <a:r>
                <a:rPr lang="en-US" altLang="zh-CN" sz="2400" dirty="0"/>
                <a:t>【</a:t>
              </a:r>
              <a:r>
                <a:rPr lang="zh-CN" altLang="en-US" sz="2400" dirty="0"/>
                <a:t>保存</a:t>
              </a:r>
              <a:r>
                <a:rPr lang="en-US" altLang="zh-CN" sz="2400" dirty="0"/>
                <a:t>】</a:t>
              </a:r>
              <a:r>
                <a:rPr lang="zh-CN" altLang="en-US" sz="2400" dirty="0"/>
                <a:t>，提示保存成功，然后点击</a:t>
              </a:r>
              <a:r>
                <a:rPr lang="en-US" altLang="zh-CN" sz="2400" dirty="0"/>
                <a:t>【</a:t>
              </a:r>
              <a:r>
                <a:rPr lang="zh-CN" altLang="en-US" sz="2400" dirty="0"/>
                <a:t>提交审核</a:t>
              </a:r>
              <a:r>
                <a:rPr lang="en-US" altLang="zh-CN" sz="2400" dirty="0"/>
                <a:t>】</a:t>
              </a:r>
            </a:p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2400" dirty="0"/>
                <a:t>，会弹出人员信息如右图，然后选中任意一人，点击</a:t>
              </a:r>
              <a:r>
                <a:rPr lang="en-US" altLang="zh-CN" sz="2400" dirty="0"/>
                <a:t>【</a:t>
              </a:r>
              <a:r>
                <a:rPr lang="zh-CN" altLang="en-US" sz="2400" dirty="0"/>
                <a:t>确定</a:t>
              </a:r>
              <a:r>
                <a:rPr lang="en-US" altLang="zh-CN" sz="2400" dirty="0"/>
                <a:t>】</a:t>
              </a:r>
              <a:r>
                <a:rPr lang="zh-CN" altLang="en-US" sz="2400" dirty="0"/>
                <a:t>，提交成功。</a:t>
              </a:r>
              <a:endParaRPr lang="en-US" altLang="zh-CN" sz="2400" dirty="0"/>
            </a:p>
            <a:p>
              <a:pPr marL="285750" indent="-285750">
                <a:buFont typeface="Wingdings" panose="05000000000000000000" pitchFamily="2" charset="2"/>
                <a:buChar char="l"/>
              </a:pPr>
              <a:endParaRPr lang="en-US" altLang="zh-CN" sz="2400" dirty="0"/>
            </a:p>
            <a:p>
              <a:pPr marL="285750" indent="-285750">
                <a:buFont typeface="Wingdings" panose="05000000000000000000" pitchFamily="2" charset="2"/>
                <a:buChar char="l"/>
              </a:pPr>
              <a:endParaRPr lang="en-US" altLang="zh-CN" sz="2400" dirty="0"/>
            </a:p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sz="2400" dirty="0"/>
                <a:t>若没有选人则提交不成功，可</a:t>
              </a:r>
              <a:r>
                <a:rPr lang="en-US" altLang="zh-CN" sz="2400" dirty="0"/>
                <a:t>【</a:t>
              </a:r>
              <a:r>
                <a:rPr lang="zh-CN" altLang="en-US" sz="2400" dirty="0"/>
                <a:t>取消变更</a:t>
              </a:r>
              <a:r>
                <a:rPr lang="en-US" altLang="zh-CN" sz="2400" dirty="0"/>
                <a:t>】</a:t>
              </a:r>
              <a:r>
                <a:rPr lang="zh-CN" altLang="en-US" sz="2400" dirty="0"/>
                <a:t>重新修改信息并提交</a:t>
              </a:r>
              <a:endParaRPr lang="en-US" altLang="zh-CN" sz="2400" dirty="0"/>
            </a:p>
            <a:p>
              <a:endParaRPr lang="en-US" altLang="zh-CN" dirty="0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97527" y="2161273"/>
              <a:ext cx="580952" cy="342857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21063" y="3868149"/>
              <a:ext cx="1518048" cy="11294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7204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椭圆 8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例图完善的信息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4839" y="808013"/>
            <a:ext cx="10585176" cy="6048672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1604839" y="1096045"/>
            <a:ext cx="158417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1606208" y="3256285"/>
            <a:ext cx="158417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1604839" y="5416525"/>
            <a:ext cx="158417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 rot="5400000">
            <a:off x="2828975" y="1975658"/>
            <a:ext cx="158417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dirty="0">
                <a:solidFill>
                  <a:srgbClr val="FF0000"/>
                </a:solidFill>
              </a:rPr>
              <a:t>标星</a:t>
            </a:r>
          </a:p>
        </p:txBody>
      </p:sp>
      <p:sp>
        <p:nvSpPr>
          <p:cNvPr id="10" name="椭圆 9"/>
          <p:cNvSpPr/>
          <p:nvPr/>
        </p:nvSpPr>
        <p:spPr>
          <a:xfrm>
            <a:off x="10101783" y="1096045"/>
            <a:ext cx="158417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88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椭圆 93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1077832" y="327049"/>
            <a:ext cx="9113317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例图</a:t>
            </a:r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完善的联系人信息；电力用户信息仅查看，若发现错误与技术组联系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9065" y="1010149"/>
            <a:ext cx="8342085" cy="25341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8915" y="3688332"/>
            <a:ext cx="8468891" cy="3283189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4197127" y="1338037"/>
            <a:ext cx="158417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 rot="16200000">
            <a:off x="3743665" y="4645851"/>
            <a:ext cx="2995156" cy="165618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76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1_自定义设计方案">
  <a:themeElements>
    <a:clrScheme name="自定义 296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E89E00"/>
      </a:accent1>
      <a:accent2>
        <a:srgbClr val="157DA8"/>
      </a:accent2>
      <a:accent3>
        <a:srgbClr val="E89E00"/>
      </a:accent3>
      <a:accent4>
        <a:srgbClr val="157DA8"/>
      </a:accent4>
      <a:accent5>
        <a:srgbClr val="E89E00"/>
      </a:accent5>
      <a:accent6>
        <a:srgbClr val="157DA8"/>
      </a:accent6>
      <a:hlink>
        <a:srgbClr val="E89E00"/>
      </a:hlink>
      <a:folHlink>
        <a:srgbClr val="157DA8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1519</Words>
  <Application>Microsoft Office PowerPoint</Application>
  <PresentationFormat>自定义</PresentationFormat>
  <Paragraphs>168</Paragraphs>
  <Slides>26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맑은 고딕</vt:lpstr>
      <vt:lpstr>方正正中黑简体</vt:lpstr>
      <vt:lpstr>方正正准黑简体</vt:lpstr>
      <vt:lpstr>宋体</vt:lpstr>
      <vt:lpstr>微软雅黑</vt:lpstr>
      <vt:lpstr>Arial</vt:lpstr>
      <vt:lpstr>Calibri</vt:lpstr>
      <vt:lpstr>Calibri Light</vt:lpstr>
      <vt:lpstr>Wingdings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2016-10-17T14:00:15Z</dcterms:created>
  <dcterms:modified xsi:type="dcterms:W3CDTF">2017-02-10T03:17:06Z</dcterms:modified>
</cp:coreProperties>
</file>